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ukta Light" panose="020B0604020202020204" charset="0"/>
      <p:regular r:id="rId16"/>
    </p:embeddedFont>
    <p:embeddedFont>
      <p:font typeface="Prompt Medium" panose="00000600000000000000" pitchFamily="2" charset="-34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0" d="100"/>
          <a:sy n="40" d="100"/>
        </p:scale>
        <p:origin x="3523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6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6118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EcoPack: Инновация в зелёной экономике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603069"/>
            <a:ext cx="741592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Малые инновационные предприятия играют ключевую роль в развитии технологий и зелёной экономики. Компания "EcoPack" — яркий пример того, как предпринимательская идея превращается в решение глобальной экологической проблемы. В этой презентации мы проследим путь создания и развития этого инновационного производства экологичной упаковки.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59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3363397"/>
            <a:ext cx="5091946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О компании EcoPack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71644" y="4306372"/>
            <a:ext cx="6433304" cy="1247299"/>
          </a:xfrm>
          <a:prstGeom prst="roundRect">
            <a:avLst>
              <a:gd name="adj" fmla="val 742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649" y="4534376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Название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99649" y="4972883"/>
            <a:ext cx="5977295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ООО "EcoPack"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5333" y="4306372"/>
            <a:ext cx="6433423" cy="1247299"/>
          </a:xfrm>
          <a:prstGeom prst="roundRect">
            <a:avLst>
              <a:gd name="adj" fmla="val 742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3337" y="4534376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Город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53337" y="4972883"/>
            <a:ext cx="597741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Казань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1644" y="5774055"/>
            <a:ext cx="6433304" cy="1247299"/>
          </a:xfrm>
          <a:prstGeom prst="roundRect">
            <a:avLst>
              <a:gd name="adj" fmla="val 742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9649" y="6002060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Основана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99649" y="6440567"/>
            <a:ext cx="5977295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2019 год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5333" y="5774055"/>
            <a:ext cx="6433423" cy="1247299"/>
          </a:xfrm>
          <a:prstGeom prst="roundRect">
            <a:avLst>
              <a:gd name="adj" fmla="val 742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3337" y="6002060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Основатель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53337" y="6440567"/>
            <a:ext cx="597741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Анна Смирнова (КНИТУ)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1644" y="7269361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EcoPack специализируется на производстве биоразлагаемой упаковки для кафе, супермаркетов и интернет-магазинов.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1655" y="678537"/>
            <a:ext cx="7420689" cy="136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Миссия: От идеи к решению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1655" y="2661404"/>
            <a:ext cx="273558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Проблема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1655" y="3249454"/>
            <a:ext cx="3410069" cy="1969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Пластиковые отходы загрязняют окружающую среду, в России существует острая нехватка экологичных альтернатив.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879896" y="2661404"/>
            <a:ext cx="273558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Решение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4879896" y="3249454"/>
            <a:ext cx="3410069" cy="1969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Создать доступный аналог пластиковой упаковки из кукурузного крахмала и целлюлозы для массового использования.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1655" y="5717262"/>
            <a:ext cx="7420689" cy="1833682"/>
          </a:xfrm>
          <a:prstGeom prst="roundRect">
            <a:avLst>
              <a:gd name="adj" fmla="val 5639"/>
            </a:avLst>
          </a:prstGeom>
          <a:solidFill>
            <a:srgbClr val="321A2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58" y="6076117"/>
            <a:ext cx="307658" cy="24610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61517" y="6024801"/>
            <a:ext cx="6374725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Миссия EcoPack: снизить использование одноразового пластика и продвигать экологичное потребление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76" y="770334"/>
            <a:ext cx="7067550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Этап становления: 2018–2019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04173" y="1699141"/>
            <a:ext cx="30480" cy="5760125"/>
          </a:xfrm>
          <a:prstGeom prst="roundRect">
            <a:avLst>
              <a:gd name="adj" fmla="val 299245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1217950" y="1928098"/>
            <a:ext cx="651391" cy="30480"/>
          </a:xfrm>
          <a:prstGeom prst="roundRect">
            <a:avLst>
              <a:gd name="adj" fmla="val 299245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759916" y="1699141"/>
            <a:ext cx="488513" cy="488513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59393" y="1762423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90023" y="1773674"/>
            <a:ext cx="3341132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2018: Студенческий конкурс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090023" y="2205514"/>
            <a:ext cx="629400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Анна Смирнова участвует в конкурсе стартапов с идеей биоразлагаемых пакетов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17950" y="3563541"/>
            <a:ext cx="651391" cy="30480"/>
          </a:xfrm>
          <a:prstGeom prst="roundRect">
            <a:avLst>
              <a:gd name="adj" fmla="val 299245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759916" y="3334583"/>
            <a:ext cx="488513" cy="488513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9393" y="3397865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90023" y="3409117"/>
            <a:ext cx="391156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2019: Официальная регистрация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090023" y="3840956"/>
            <a:ext cx="629400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Регистрация ООО "EcoPack", аренда лаборатории при КНИТУ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17950" y="4851559"/>
            <a:ext cx="651391" cy="30480"/>
          </a:xfrm>
          <a:prstGeom prst="roundRect">
            <a:avLst>
              <a:gd name="adj" fmla="val 299245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759916" y="4622602"/>
            <a:ext cx="488513" cy="488513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9393" y="4685883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90023" y="4697135"/>
            <a:ext cx="2602706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Первое тестирование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090023" y="5128974"/>
            <a:ext cx="629400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Образцы упаковки апробируются в местных кофейнях Казани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217950" y="6487001"/>
            <a:ext cx="651391" cy="30480"/>
          </a:xfrm>
          <a:prstGeom prst="roundRect">
            <a:avLst>
              <a:gd name="adj" fmla="val 299245"/>
            </a:avLst>
          </a:prstGeom>
          <a:solidFill>
            <a:srgbClr val="6D4562"/>
          </a:solidFill>
          <a:ln/>
        </p:spPr>
      </p:sp>
      <p:sp>
        <p:nvSpPr>
          <p:cNvPr id="21" name="Shape 18"/>
          <p:cNvSpPr/>
          <p:nvPr/>
        </p:nvSpPr>
        <p:spPr>
          <a:xfrm>
            <a:off x="759916" y="6258044"/>
            <a:ext cx="488513" cy="488513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59393" y="6321326"/>
            <a:ext cx="28944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90023" y="6332577"/>
            <a:ext cx="24129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Финансирование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2090023" y="6764417"/>
            <a:ext cx="629400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Получен грант от Фонда содействия инновациям программы "Старт"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44178"/>
            <a:ext cx="63415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Первые шаги развития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100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7146" y="217217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185035"/>
            <a:ext cx="34355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Локальное производство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2676049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Запущено производство первых серий упаковки для 5 местных кафе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395990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77146" y="403181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666280" y="4044672"/>
            <a:ext cx="305883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Маркетинговые акции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666280" y="453568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Участие в эко-фестивалях, активное продвижение через социальные сети и Instagram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8195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7146" y="5891451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9043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Первые отзывы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39532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Получены положительные отклики от клиентов о качестве и долговечности упаковки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6268" y="667703"/>
            <a:ext cx="7444264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Технологические инновации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6268" y="2380893"/>
            <a:ext cx="607100" cy="607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46858" y="2525078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Материал PLA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246858" y="3007876"/>
            <a:ext cx="653367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Крахмалосодержащий полимер полностью разлагается за 6 месяцев в природных условиях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6268" y="4270772"/>
            <a:ext cx="607100" cy="607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6858" y="4414957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3D-печать форм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246858" y="4897755"/>
            <a:ext cx="653367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Внедрение технологии 3D-печати для создания персонализированной упаковки под заказ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6268" y="6160651"/>
            <a:ext cx="607100" cy="6071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46858" y="6304836"/>
            <a:ext cx="350067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Лабораторные испытания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246858" y="6787634"/>
            <a:ext cx="653367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Проведение тестирования прочности, влагостойкости и долговечности всех образцов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8527" y="979408"/>
            <a:ext cx="7083028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Этап расширения: 2021 год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308527" y="1984296"/>
            <a:ext cx="7499747" cy="5265896"/>
          </a:xfrm>
          <a:prstGeom prst="roundRect">
            <a:avLst>
              <a:gd name="adj" fmla="val 187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6147" y="1991916"/>
            <a:ext cx="7484507" cy="1312664"/>
          </a:xfrm>
          <a:prstGeom prst="roundRect">
            <a:avLst>
              <a:gd name="adj" fmla="val 7517"/>
            </a:avLst>
          </a:prstGeom>
          <a:solidFill>
            <a:srgbClr val="542C49"/>
          </a:solidFill>
          <a:ln/>
        </p:spPr>
      </p:sp>
      <p:sp>
        <p:nvSpPr>
          <p:cNvPr id="6" name="Text 3"/>
          <p:cNvSpPr/>
          <p:nvPr/>
        </p:nvSpPr>
        <p:spPr>
          <a:xfrm>
            <a:off x="6551057" y="2226826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Завод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51057" y="2693908"/>
            <a:ext cx="701468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Запуск мини-завода на окраине Казани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316147" y="3304580"/>
            <a:ext cx="7484507" cy="1312664"/>
          </a:xfrm>
          <a:prstGeom prst="rect">
            <a:avLst/>
          </a:prstGeom>
          <a:solidFill>
            <a:srgbClr val="542C49"/>
          </a:solidFill>
          <a:ln/>
        </p:spPr>
      </p:sp>
      <p:sp>
        <p:nvSpPr>
          <p:cNvPr id="9" name="Shape 6"/>
          <p:cNvSpPr/>
          <p:nvPr/>
        </p:nvSpPr>
        <p:spPr>
          <a:xfrm>
            <a:off x="6316147" y="3304580"/>
            <a:ext cx="7484507" cy="30480"/>
          </a:xfrm>
          <a:prstGeom prst="roundRect">
            <a:avLst>
              <a:gd name="adj" fmla="val 323715"/>
            </a:avLst>
          </a:prstGeom>
          <a:solidFill>
            <a:srgbClr val="6D4562"/>
          </a:solidFill>
          <a:ln/>
        </p:spPr>
      </p:sp>
      <p:sp>
        <p:nvSpPr>
          <p:cNvPr id="10" name="Text 7"/>
          <p:cNvSpPr/>
          <p:nvPr/>
        </p:nvSpPr>
        <p:spPr>
          <a:xfrm>
            <a:off x="6551057" y="3539490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Команда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551057" y="4006572"/>
            <a:ext cx="701468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Расширение до 25 сотрудников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316147" y="4617244"/>
            <a:ext cx="7484507" cy="1312664"/>
          </a:xfrm>
          <a:prstGeom prst="rect">
            <a:avLst/>
          </a:prstGeom>
          <a:solidFill>
            <a:srgbClr val="542C49"/>
          </a:solidFill>
          <a:ln/>
        </p:spPr>
      </p:sp>
      <p:sp>
        <p:nvSpPr>
          <p:cNvPr id="13" name="Shape 10"/>
          <p:cNvSpPr/>
          <p:nvPr/>
        </p:nvSpPr>
        <p:spPr>
          <a:xfrm>
            <a:off x="6316147" y="4617244"/>
            <a:ext cx="7484507" cy="30480"/>
          </a:xfrm>
          <a:prstGeom prst="roundRect">
            <a:avLst>
              <a:gd name="adj" fmla="val 323715"/>
            </a:avLst>
          </a:prstGeom>
          <a:solidFill>
            <a:srgbClr val="6D4562"/>
          </a:solidFill>
          <a:ln/>
        </p:spPr>
      </p:sp>
      <p:sp>
        <p:nvSpPr>
          <p:cNvPr id="14" name="Text 11"/>
          <p:cNvSpPr/>
          <p:nvPr/>
        </p:nvSpPr>
        <p:spPr>
          <a:xfrm>
            <a:off x="6551057" y="4852154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Партнёры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51057" y="5319236"/>
            <a:ext cx="701468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Контракты с сетями кафе и курьерскими службами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6316147" y="5929908"/>
            <a:ext cx="7484507" cy="1312664"/>
          </a:xfrm>
          <a:prstGeom prst="rect">
            <a:avLst/>
          </a:prstGeom>
          <a:solidFill>
            <a:srgbClr val="542C49"/>
          </a:solidFill>
          <a:ln/>
        </p:spPr>
      </p:sp>
      <p:sp>
        <p:nvSpPr>
          <p:cNvPr id="17" name="Shape 14"/>
          <p:cNvSpPr/>
          <p:nvPr/>
        </p:nvSpPr>
        <p:spPr>
          <a:xfrm>
            <a:off x="6316147" y="5929908"/>
            <a:ext cx="7484507" cy="30480"/>
          </a:xfrm>
          <a:prstGeom prst="roundRect">
            <a:avLst>
              <a:gd name="adj" fmla="val 323715"/>
            </a:avLst>
          </a:prstGeom>
          <a:solidFill>
            <a:srgbClr val="6D4562"/>
          </a:solidFill>
          <a:ln/>
        </p:spPr>
      </p:sp>
      <p:sp>
        <p:nvSpPr>
          <p:cNvPr id="18" name="Text 15"/>
          <p:cNvSpPr/>
          <p:nvPr/>
        </p:nvSpPr>
        <p:spPr>
          <a:xfrm>
            <a:off x="6551057" y="6164818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Сертификаты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551057" y="6631900"/>
            <a:ext cx="701468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Получены лицензии экологической безопасности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052" y="843677"/>
            <a:ext cx="7480697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Современное состояние компании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318052" y="2757964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Масштаб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318052" y="3325535"/>
            <a:ext cx="3450431" cy="114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Продукция поставляется в 12 регионов Российской Федерации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18052" y="4703564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Инновации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318052" y="5271135"/>
            <a:ext cx="3450431" cy="1520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Разрабатывается новая линейка биоразлагаемых стаканов и пищевых контейнеров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5937" y="2757964"/>
            <a:ext cx="326207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Научное сотрудничество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55937" y="3325535"/>
            <a:ext cx="3450431" cy="1520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Партнёрство с университетами по исследованию новых биоматериалов и технологий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5937" y="5083731"/>
            <a:ext cx="264044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Качество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355937" y="5651302"/>
            <a:ext cx="3450431" cy="1520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Постоянное совершенствование продукции на основе обратной связи клиентов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616" y="582097"/>
            <a:ext cx="5154097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Перспективы и вывод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39616" y="1591866"/>
            <a:ext cx="1643896" cy="1181100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2915" y="1996678"/>
            <a:ext cx="297180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2594848" y="1803202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Локальный успех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2594848" y="2223492"/>
            <a:ext cx="444627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Укрепление позиций на российском рынке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489121" y="2763441"/>
            <a:ext cx="11296055" cy="11430"/>
          </a:xfrm>
          <a:prstGeom prst="roundRect">
            <a:avLst>
              <a:gd name="adj" fmla="val 776609"/>
            </a:avLst>
          </a:prstGeom>
          <a:solidFill>
            <a:srgbClr val="6D4562"/>
          </a:solidFill>
          <a:ln/>
        </p:spPr>
      </p:sp>
      <p:sp>
        <p:nvSpPr>
          <p:cNvPr id="8" name="Shape 6"/>
          <p:cNvSpPr/>
          <p:nvPr/>
        </p:nvSpPr>
        <p:spPr>
          <a:xfrm>
            <a:off x="739616" y="2878574"/>
            <a:ext cx="3287792" cy="1181100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34922" y="3283387"/>
            <a:ext cx="297180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4238744" y="3089910"/>
            <a:ext cx="342138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Международное расширение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238744" y="3510201"/>
            <a:ext cx="448925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Планируется выход на рынки СНГ и Европы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33017" y="4050149"/>
            <a:ext cx="9652159" cy="11430"/>
          </a:xfrm>
          <a:prstGeom prst="roundRect">
            <a:avLst>
              <a:gd name="adj" fmla="val 776609"/>
            </a:avLst>
          </a:prstGeom>
          <a:solidFill>
            <a:srgbClr val="6D4562"/>
          </a:solidFill>
          <a:ln/>
        </p:spPr>
      </p:sp>
      <p:sp>
        <p:nvSpPr>
          <p:cNvPr id="13" name="Shape 11"/>
          <p:cNvSpPr/>
          <p:nvPr/>
        </p:nvSpPr>
        <p:spPr>
          <a:xfrm>
            <a:off x="739616" y="4165283"/>
            <a:ext cx="4931688" cy="1181100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56811" y="4570095"/>
            <a:ext cx="297180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5882640" y="4376618"/>
            <a:ext cx="312170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Технологический прогресс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5882640" y="4796909"/>
            <a:ext cx="683013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Возможности внедрения полной автоматизации и робототехники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76913" y="5336858"/>
            <a:ext cx="8008263" cy="11430"/>
          </a:xfrm>
          <a:prstGeom prst="roundRect">
            <a:avLst>
              <a:gd name="adj" fmla="val 776609"/>
            </a:avLst>
          </a:prstGeom>
          <a:solidFill>
            <a:srgbClr val="6D4562"/>
          </a:solidFill>
          <a:ln/>
        </p:spPr>
      </p:sp>
      <p:sp>
        <p:nvSpPr>
          <p:cNvPr id="18" name="Shape 16"/>
          <p:cNvSpPr/>
          <p:nvPr/>
        </p:nvSpPr>
        <p:spPr>
          <a:xfrm>
            <a:off x="739616" y="5451991"/>
            <a:ext cx="6575584" cy="2195513"/>
          </a:xfrm>
          <a:prstGeom prst="roundRect">
            <a:avLst>
              <a:gd name="adj" fmla="val 404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78818" y="6364010"/>
            <a:ext cx="297180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7526536" y="5663327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Итог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7526536" y="6083618"/>
            <a:ext cx="6152912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EcoPack демонстрирует, что инновации, экология и успешный бизнес идут рука об руку. Малые предприятия — движущая сила современного технологического прогресса и устойчивого развития.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402</Words>
  <Application>Microsoft Office PowerPoint</Application>
  <PresentationFormat>Произвольный</PresentationFormat>
  <Paragraphs>88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Mukta Light</vt:lpstr>
      <vt:lpstr>Prompt Medium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User</cp:lastModifiedBy>
  <cp:revision>2</cp:revision>
  <dcterms:created xsi:type="dcterms:W3CDTF">2025-10-31T09:15:08Z</dcterms:created>
  <dcterms:modified xsi:type="dcterms:W3CDTF">2025-10-31T11:25:26Z</dcterms:modified>
</cp:coreProperties>
</file>